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40" r:id="rId3"/>
    <p:sldId id="341" r:id="rId4"/>
    <p:sldId id="360" r:id="rId5"/>
    <p:sldId id="369" r:id="rId6"/>
    <p:sldId id="342" r:id="rId7"/>
    <p:sldId id="343" r:id="rId8"/>
    <p:sldId id="344" r:id="rId9"/>
    <p:sldId id="370" r:id="rId10"/>
    <p:sldId id="345" r:id="rId11"/>
    <p:sldId id="371" r:id="rId12"/>
    <p:sldId id="372" r:id="rId13"/>
    <p:sldId id="346" r:id="rId14"/>
    <p:sldId id="373" r:id="rId15"/>
    <p:sldId id="374" r:id="rId16"/>
    <p:sldId id="375" r:id="rId17"/>
    <p:sldId id="376" r:id="rId18"/>
    <p:sldId id="377" r:id="rId19"/>
    <p:sldId id="347" r:id="rId20"/>
    <p:sldId id="378" r:id="rId21"/>
    <p:sldId id="348" r:id="rId22"/>
    <p:sldId id="349" r:id="rId23"/>
    <p:sldId id="350" r:id="rId24"/>
    <p:sldId id="351" r:id="rId25"/>
    <p:sldId id="358" r:id="rId26"/>
    <p:sldId id="352" r:id="rId27"/>
    <p:sldId id="353" r:id="rId28"/>
    <p:sldId id="354" r:id="rId29"/>
    <p:sldId id="379" r:id="rId30"/>
    <p:sldId id="380" r:id="rId31"/>
    <p:sldId id="355" r:id="rId32"/>
    <p:sldId id="356" r:id="rId33"/>
    <p:sldId id="359" r:id="rId34"/>
    <p:sldId id="362" r:id="rId35"/>
    <p:sldId id="366" r:id="rId36"/>
    <p:sldId id="367" r:id="rId37"/>
    <p:sldId id="365" r:id="rId38"/>
    <p:sldId id="361" r:id="rId39"/>
    <p:sldId id="363" r:id="rId40"/>
    <p:sldId id="364" r:id="rId41"/>
    <p:sldId id="295" r:id="rId42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06666"/>
    <a:srgbClr val="0099CC"/>
    <a:srgbClr val="660066"/>
    <a:srgbClr val="5F5F5F"/>
    <a:srgbClr val="663300"/>
    <a:srgbClr val="A8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794" autoAdjust="0"/>
    <p:restoredTop sz="99842" autoAdjust="0"/>
  </p:normalViewPr>
  <p:slideViewPr>
    <p:cSldViewPr>
      <p:cViewPr varScale="1">
        <p:scale>
          <a:sx n="73" d="100"/>
          <a:sy n="73" d="100"/>
        </p:scale>
        <p:origin x="-120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D4D7B82F-B4FF-4909-B67B-56952C970070}" type="datetimeFigureOut">
              <a:rPr lang="en-US"/>
              <a:pPr>
                <a:defRPr/>
              </a:pPr>
              <a:t>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6ED70D8-3A88-4C4D-A1FB-9BD0C118FD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17398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fgets</a:t>
            </a:r>
            <a:r>
              <a:rPr lang="en-US" dirty="0" smtClean="0"/>
              <a:t>(</a:t>
            </a:r>
            <a:r>
              <a:rPr lang="en-US" dirty="0" err="1" smtClean="0"/>
              <a:t>file,length</a:t>
            </a:r>
            <a:r>
              <a:rPr lang="en-US" dirty="0" smtClean="0"/>
              <a:t>):</a:t>
            </a:r>
            <a:br>
              <a:rPr lang="en-US" dirty="0" smtClean="0"/>
            </a:br>
            <a:r>
              <a:rPr lang="en-US" dirty="0" smtClean="0"/>
              <a:t>file:	      Required. Specifies the file to read from</a:t>
            </a:r>
          </a:p>
          <a:p>
            <a:r>
              <a:rPr lang="en-US" dirty="0" smtClean="0"/>
              <a:t>Length:</a:t>
            </a:r>
            <a:r>
              <a:rPr lang="en-US" baseline="0" dirty="0" smtClean="0"/>
              <a:t>    </a:t>
            </a:r>
            <a:r>
              <a:rPr lang="en-US" dirty="0" smtClean="0"/>
              <a:t>Optional. Specifies the number of bytes to read. Default is 1024 bytes.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09E4A-5F90-3340-9BCA-589D154D2E7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952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above example may not seem very useful, but appending data onto a file is actually used everyday. Almost all web servers have a log of some sort.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09E4A-5F90-3340-9BCA-589D154D2E7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196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schoolacademy.telerik.com/" TargetMode="External"/><Relationship Id="rId13" Type="http://schemas.openxmlformats.org/officeDocument/2006/relationships/hyperlink" Target="http://codecourse.telerik.com/" TargetMode="External"/><Relationship Id="rId18" Type="http://schemas.openxmlformats.org/officeDocument/2006/relationships/hyperlink" Target="http://www.introprogramming.info/" TargetMode="External"/><Relationship Id="rId3" Type="http://schemas.openxmlformats.org/officeDocument/2006/relationships/hyperlink" Target="http://forums.academy.telerik.com/" TargetMode="External"/><Relationship Id="rId21" Type="http://schemas.openxmlformats.org/officeDocument/2006/relationships/hyperlink" Target="http://csharpfundamentals.telerik.com/" TargetMode="External"/><Relationship Id="rId7" Type="http://schemas.openxmlformats.org/officeDocument/2006/relationships/hyperlink" Target="http://html5course.telerik.com/" TargetMode="External"/><Relationship Id="rId12" Type="http://schemas.openxmlformats.org/officeDocument/2006/relationships/hyperlink" Target="http://www.nakov.com/" TargetMode="External"/><Relationship Id="rId17" Type="http://schemas.openxmlformats.org/officeDocument/2006/relationships/hyperlink" Target="http://mobiledevcourse.telerik.com/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://academy.telerik.com/" TargetMode="External"/><Relationship Id="rId20" Type="http://schemas.openxmlformats.org/officeDocument/2006/relationships/hyperlink" Target="http://www.nikolay.it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seocourse.telerik.com/" TargetMode="External"/><Relationship Id="rId11" Type="http://schemas.openxmlformats.org/officeDocument/2006/relationships/hyperlink" Target="http://www.bgcoder.com/" TargetMode="External"/><Relationship Id="rId5" Type="http://schemas.openxmlformats.org/officeDocument/2006/relationships/hyperlink" Target="http://www.telerik-kids.com/" TargetMode="External"/><Relationship Id="rId15" Type="http://schemas.openxmlformats.org/officeDocument/2006/relationships/hyperlink" Target="http://aspnetcourse.telerik.com/" TargetMode="External"/><Relationship Id="rId10" Type="http://schemas.openxmlformats.org/officeDocument/2006/relationships/hyperlink" Target="http://clouddevcourse.telerik.com/" TargetMode="External"/><Relationship Id="rId19" Type="http://schemas.openxmlformats.org/officeDocument/2006/relationships/hyperlink" Target="http://www.minkov.it/" TargetMode="External"/><Relationship Id="rId4" Type="http://schemas.openxmlformats.org/officeDocument/2006/relationships/hyperlink" Target="http://kursove-uroci-knigi-obuchenie-programirane-web-design-csharp.info/" TargetMode="External"/><Relationship Id="rId9" Type="http://schemas.openxmlformats.org/officeDocument/2006/relationships/hyperlink" Target="http://mvccourse.telerik.com/" TargetMode="External"/><Relationship Id="rId14" Type="http://schemas.openxmlformats.org/officeDocument/2006/relationships/hyperlink" Target="http://algoacademy.telerik.com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http://pingo.edu.vn </a:t>
            </a:r>
            <a:endParaRPr lang="es-E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F10FC7-09C4-4479-99A5-0133F346C89C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http://pingo.edu.vn </a:t>
            </a: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807BF-96DD-4B9F-A8A0-08477D4E39B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http://pingo.edu.vn </a:t>
            </a: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20F7C-2AF5-4E10-83C1-2F457739636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5" name="TextBox 4">
              <a:hlinkClick r:id="rId3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6" name="TextBox 5">
              <a:hlinkClick r:id="rId4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8" name="TextBox 7">
              <a:hlinkClick r:id="rId5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9" name="TextBox 8">
              <a:hlinkClick r:id="rId6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10" name="TextBox 9">
              <a:hlinkClick r:id="rId7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11" name="TextBox 10">
              <a:hlinkClick r:id="rId8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уроци по програмиране и уеб дизайн за ученици</a:t>
              </a:r>
            </a:p>
          </p:txBody>
        </p:sp>
        <p:sp>
          <p:nvSpPr>
            <p:cNvPr id="12" name="TextBox 11">
              <a:hlinkClick r:id="rId9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13" name="TextBox 12">
              <a:hlinkClick r:id="rId10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14" name="TextBox 13">
              <a:hlinkClick r:id="rId11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15" name="TextBox 14">
              <a:hlinkClick r:id="rId12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16" name="TextBox 15">
              <a:hlinkClick r:id="rId13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безплатен курс "Качествен програмен код"</a:t>
              </a:r>
            </a:p>
          </p:txBody>
        </p:sp>
        <p:sp>
          <p:nvSpPr>
            <p:cNvPr id="17" name="TextBox 16">
              <a:hlinkClick r:id="rId14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18" name="TextBox 17">
              <a:hlinkClick r:id="rId15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19" name="TextBox 18">
              <a:hlinkClick r:id="rId16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курсове и уроци по програмиране – Телерик академия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20" name="TextBox 19">
              <a:hlinkClick r:id="rId17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21" name="TextBox 20">
              <a:hlinkClick r:id="rId18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free C# book, безплатна книга C#, книга Java, книга C#</a:t>
              </a:r>
            </a:p>
          </p:txBody>
        </p:sp>
        <p:sp>
          <p:nvSpPr>
            <p:cNvPr id="22" name="TextBox 21">
              <a:hlinkClick r:id="rId19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23" name="TextBox 22">
              <a:hlinkClick r:id="rId20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Николай Костов - блог за програмиране</a:t>
              </a:r>
            </a:p>
          </p:txBody>
        </p:sp>
        <p:sp>
          <p:nvSpPr>
            <p:cNvPr id="24" name="TextBox 23">
              <a:hlinkClick r:id="rId21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</p:grpSp>
      <p:sp>
        <p:nvSpPr>
          <p:cNvPr id="25" name="TextBox 24">
            <a:hlinkClick r:id="rId3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2363" y="3840163"/>
            <a:ext cx="889000" cy="157003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26" name="TextBox 25">
            <a:hlinkClick r:id="rId5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27" name="TextBox 26">
            <a:hlinkClick r:id="rId6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28" name="TextBox 27">
            <a:hlinkClick r:id="rId7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30" name="TextBox 29">
            <a:hlinkClick r:id="rId8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31" name="TextBox 30">
            <a:hlinkClick r:id="rId9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32" name="TextBox 31">
            <a:hlinkClick r:id="rId10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33" name="TextBox 32">
            <a:hlinkClick r:id="rId11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>
              <a:defRPr/>
            </a:pPr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34" name="TextBox 33">
            <a:hlinkClick r:id="rId12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35" name="TextBox 34">
            <a:hlinkClick r:id="rId13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36" name="TextBox 35">
            <a:hlinkClick r:id="rId14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</a:rPr>
              <a:t>?</a:t>
            </a:r>
          </a:p>
        </p:txBody>
      </p:sp>
      <p:sp>
        <p:nvSpPr>
          <p:cNvPr id="37" name="TextBox 36">
            <a:hlinkClick r:id="rId15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38" name="TextBox 37">
            <a:hlinkClick r:id="rId16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>
              <a:defRPr/>
            </a:pPr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+mn-ea"/>
              </a:rPr>
              <a:t>?</a:t>
            </a:r>
          </a:p>
        </p:txBody>
      </p:sp>
      <p:sp>
        <p:nvSpPr>
          <p:cNvPr id="39" name="TextBox 38">
            <a:hlinkClick r:id="rId17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+mn-ea"/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+mn-ea"/>
            </a:endParaRPr>
          </a:p>
        </p:txBody>
      </p:sp>
      <p:sp>
        <p:nvSpPr>
          <p:cNvPr id="40" name="TextBox 39">
            <a:hlinkClick r:id="rId18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41" name="TextBox 40">
            <a:hlinkClick r:id="rId19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42" name="TextBox 41">
            <a:hlinkClick r:id="rId20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+mn-ea"/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ea typeface="+mn-ea"/>
            </a:endParaRPr>
          </a:p>
        </p:txBody>
      </p:sp>
      <p:sp>
        <p:nvSpPr>
          <p:cNvPr id="43" name="TextBox 42">
            <a:hlinkClick r:id="rId21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/>
            </a:pPr>
            <a:r>
              <a:rPr lang="en-US" sz="7600" b="1" spc="15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</a:rPr>
              <a:t>Questions?</a:t>
            </a:r>
          </a:p>
        </p:txBody>
      </p:sp>
      <p:sp>
        <p:nvSpPr>
          <p:cNvPr id="45" name="TextBox 44">
            <a:hlinkClick r:id="rId4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  <a:defRPr/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  <a:ea typeface="+mn-ea"/>
              </a:rPr>
              <a:t>?</a:t>
            </a:r>
          </a:p>
        </p:txBody>
      </p:sp>
      <p:grpSp>
        <p:nvGrpSpPr>
          <p:cNvPr id="3" name="Group 45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47" name="TextBox 46">
              <a:hlinkClick r:id="rId3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48" name="TextBox 47">
              <a:hlinkClick r:id="rId4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49" name="TextBox 48">
              <a:hlinkClick r:id="rId5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50" name="TextBox 49">
              <a:hlinkClick r:id="rId6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51" name="TextBox 50">
              <a:hlinkClick r:id="rId7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52" name="TextBox 51">
              <a:hlinkClick r:id="rId8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уроци по програмиране и уеб дизайн за ученици</a:t>
              </a:r>
            </a:p>
          </p:txBody>
        </p:sp>
        <p:sp>
          <p:nvSpPr>
            <p:cNvPr id="53" name="TextBox 52">
              <a:hlinkClick r:id="rId9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54" name="TextBox 53">
              <a:hlinkClick r:id="rId10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55" name="TextBox 54">
              <a:hlinkClick r:id="rId11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56" name="TextBox 55">
              <a:hlinkClick r:id="rId12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57" name="TextBox 56">
              <a:hlinkClick r:id="rId13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безплатен курс "Качествен програмен код"</a:t>
              </a:r>
            </a:p>
          </p:txBody>
        </p:sp>
        <p:sp>
          <p:nvSpPr>
            <p:cNvPr id="58" name="TextBox 57">
              <a:hlinkClick r:id="rId14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59" name="TextBox 58">
              <a:hlinkClick r:id="rId15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60" name="TextBox 59">
              <a:hlinkClick r:id="rId16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курсове и уроци по програмиране – Телерик академия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61" name="TextBox 60">
              <a:hlinkClick r:id="rId17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62" name="TextBox 61">
              <a:hlinkClick r:id="rId18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free C# book, безплатна книга C#, книга Java, книга C#</a:t>
              </a:r>
            </a:p>
          </p:txBody>
        </p:sp>
        <p:sp>
          <p:nvSpPr>
            <p:cNvPr id="63" name="TextBox 62">
              <a:hlinkClick r:id="rId19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  <p:sp>
          <p:nvSpPr>
            <p:cNvPr id="64" name="TextBox 63">
              <a:hlinkClick r:id="rId20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Николай Костов - блог за програмиране</a:t>
              </a:r>
            </a:p>
          </p:txBody>
        </p:sp>
        <p:sp>
          <p:nvSpPr>
            <p:cNvPr id="65" name="TextBox 64">
              <a:hlinkClick r:id="rId21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>
                <a:defRPr/>
              </a:pPr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a typeface="+mn-ea"/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a typeface="+mn-ea"/>
              </a:endParaRPr>
            </a:p>
          </p:txBody>
        </p:sp>
      </p:grpSp>
      <p:sp>
        <p:nvSpPr>
          <p:cNvPr id="66" name="TextBox 65">
            <a:hlinkClick r:id="rId3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67" name="TextBox 66">
            <a:hlinkClick r:id="rId5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68" name="TextBox 67">
            <a:hlinkClick r:id="rId6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69" name="TextBox 68">
            <a:hlinkClick r:id="rId7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>
              <a:defRPr/>
            </a:pPr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70" name="TextBox 69">
            <a:hlinkClick r:id="rId8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71" name="TextBox 70">
            <a:hlinkClick r:id="rId9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72" name="TextBox 71">
            <a:hlinkClick r:id="rId10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73" name="TextBox 72">
            <a:hlinkClick r:id="rId11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pPr>
              <a:defRPr/>
            </a:pPr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74" name="TextBox 73">
            <a:hlinkClick r:id="rId12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75" name="TextBox 74">
            <a:hlinkClick r:id="rId13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76" name="TextBox 75">
            <a:hlinkClick r:id="rId14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ea typeface="+mn-ea"/>
              </a:rPr>
              <a:t>?</a:t>
            </a:r>
          </a:p>
        </p:txBody>
      </p:sp>
      <p:sp>
        <p:nvSpPr>
          <p:cNvPr id="77" name="TextBox 76">
            <a:hlinkClick r:id="rId15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78" name="TextBox 77">
            <a:hlinkClick r:id="rId16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>
              <a:defRPr/>
            </a:pPr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ea typeface="+mn-ea"/>
              </a:rPr>
              <a:t>?</a:t>
            </a:r>
          </a:p>
        </p:txBody>
      </p:sp>
      <p:sp>
        <p:nvSpPr>
          <p:cNvPr id="79" name="TextBox 78">
            <a:hlinkClick r:id="rId17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+mn-ea"/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+mn-ea"/>
            </a:endParaRPr>
          </a:p>
        </p:txBody>
      </p:sp>
      <p:sp>
        <p:nvSpPr>
          <p:cNvPr id="80" name="TextBox 79">
            <a:hlinkClick r:id="rId18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81" name="TextBox 80">
            <a:hlinkClick r:id="rId19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82" name="TextBox 81">
            <a:hlinkClick r:id="rId20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+mn-ea"/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ea typeface="+mn-ea"/>
            </a:endParaRPr>
          </a:p>
        </p:txBody>
      </p:sp>
      <p:sp>
        <p:nvSpPr>
          <p:cNvPr id="83" name="TextBox 82">
            <a:hlinkClick r:id="rId21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defRPr/>
            </a:pPr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ea typeface="+mn-ea"/>
              </a:rPr>
              <a:t>?</a:t>
            </a:r>
          </a:p>
        </p:txBody>
      </p:sp>
      <p:sp>
        <p:nvSpPr>
          <p:cNvPr id="84" name="Rectangle 83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/>
            </a:pPr>
            <a:r>
              <a:rPr lang="en-US" sz="7600" b="1" spc="15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</a:rPr>
              <a:t>Questions?</a:t>
            </a:r>
          </a:p>
        </p:txBody>
      </p:sp>
      <p:sp>
        <p:nvSpPr>
          <p:cNvPr id="85" name="TextBox 84">
            <a:hlinkClick r:id="rId4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  <a:defRPr/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  <a:ea typeface="+mn-ea"/>
              </a:rPr>
              <a:t>?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http://pingo.edu.vn</a:t>
            </a:r>
          </a:p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http://pingo.edu.vn</a:t>
            </a:r>
          </a:p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628BB-51A5-48B2-B5DD-ECD9C513A3B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http://pingo.edu.vn</a:t>
            </a:r>
          </a:p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8247D-C50C-4CF6-9C45-939C027B7DC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http://pingo.edu.vn</a:t>
            </a:r>
          </a:p>
          <a:p>
            <a:pPr>
              <a:defRPr/>
            </a:pP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56361-E6AF-47C0-AA9F-A25E86ABF28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http://pingo.edu.vn</a:t>
            </a:r>
          </a:p>
          <a:p>
            <a:pPr>
              <a:defRPr/>
            </a:pP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F8C2DE-1DB2-4AE9-81C9-57B089DDF5D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http://pingo.edu.vn </a:t>
            </a: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9E044-6F63-4E38-B89C-55F1221FD438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http://pingo.edu.vn </a:t>
            </a: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F4A6F-DBB9-40A1-BE37-7E81EFC1F69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8125" y="6543675"/>
            <a:ext cx="12858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http://pingo.edu.vn </a:t>
            </a: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2168B5-664D-43E4-9BE6-C2C493D4865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32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328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s-ES" smtClean="0"/>
              <a:t>http://pingo.edu.vn </a:t>
            </a: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32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01256382-7206-4800-BBA9-B98ED5B1D165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/>
          <p:cNvSpPr txBox="1">
            <a:spLocks/>
          </p:cNvSpPr>
          <p:nvPr/>
        </p:nvSpPr>
        <p:spPr bwMode="auto">
          <a:xfrm>
            <a:off x="457200" y="1760984"/>
            <a:ext cx="822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PHP Basics – Files – Date Time</a:t>
            </a:r>
          </a:p>
        </p:txBody>
      </p:sp>
      <p:sp>
        <p:nvSpPr>
          <p:cNvPr id="15" name="Subtitle 5"/>
          <p:cNvSpPr txBox="1">
            <a:spLocks/>
          </p:cNvSpPr>
          <p:nvPr/>
        </p:nvSpPr>
        <p:spPr bwMode="auto">
          <a:xfrm>
            <a:off x="457200" y="3240088"/>
            <a:ext cx="8229600" cy="56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Web Applications in Hatch</a:t>
            </a:r>
          </a:p>
        </p:txBody>
      </p:sp>
      <p:sp>
        <p:nvSpPr>
          <p:cNvPr id="19" name="TextBox 10"/>
          <p:cNvSpPr txBox="1"/>
          <p:nvPr/>
        </p:nvSpPr>
        <p:spPr>
          <a:xfrm rot="20930954">
            <a:off x="242902" y="1245550"/>
            <a:ext cx="5011842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l-PL" sz="2000" b="1" dirty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</a:rPr>
              <a:t>http://</a:t>
            </a:r>
            <a:r>
              <a:rPr lang="pl-PL" sz="2000" b="1" dirty="0" err="1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</a:rPr>
              <a:t>pingo.edu.vn</a:t>
            </a:r>
            <a:r>
              <a:rPr lang="pl-PL" sz="2000" b="1" dirty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</a:rPr>
              <a:t>/</a:t>
            </a:r>
            <a:r>
              <a:rPr lang="pl-PL" sz="2000" b="1" dirty="0" err="1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</a:rPr>
              <a:t>khoa</a:t>
            </a:r>
            <a:r>
              <a:rPr lang="pl-PL" sz="2000" b="1" dirty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</a:rPr>
              <a:t>-hoc-</a:t>
            </a:r>
            <a:r>
              <a:rPr lang="pl-PL" sz="2000" b="1" dirty="0" err="1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</a:rPr>
              <a:t>php</a:t>
            </a:r>
            <a:r>
              <a:rPr lang="pl-PL" sz="2000" b="1" dirty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</a:rPr>
              <a:t>-</a:t>
            </a:r>
            <a:r>
              <a:rPr lang="pl-PL" sz="2000" b="1" dirty="0" err="1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</a:rPr>
              <a:t>can-ban</a:t>
            </a:r>
            <a:r>
              <a:rPr lang="pl-PL" sz="2000" b="1" dirty="0">
                <a:ln w="1905"/>
                <a:solidFill>
                  <a:schemeClr val="tx1">
                    <a:lumMod val="40000"/>
                    <a:lumOff val="6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blurRad="63500" stA="50000" endPos="50000" dist="12700" dir="5400000" sy="-100000" algn="bl" rotWithShape="0"/>
                </a:effectLst>
              </a:rPr>
              <a:t>/</a:t>
            </a:r>
            <a:endParaRPr lang="en-US" sz="2000" b="1" dirty="0">
              <a:ln w="1905"/>
              <a:solidFill>
                <a:schemeClr val="tx1">
                  <a:lumMod val="40000"/>
                  <a:lumOff val="6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blurRad="63500" stA="50000" endPos="50000" dist="12700" dir="5400000" sy="-100000" algn="bl" rotWithShape="0"/>
              </a:effectLst>
            </a:endParaRPr>
          </a:p>
        </p:txBody>
      </p:sp>
      <p:pic>
        <p:nvPicPr>
          <p:cNvPr id="20" name="Picture 2" descr="C:\Users\InfiniteCat\Desktop\php\php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495800"/>
            <a:ext cx="3051175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1412" y="260648"/>
            <a:ext cx="1652588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 Placeholder 6"/>
          <p:cNvSpPr txBox="1">
            <a:spLocks/>
          </p:cNvSpPr>
          <p:nvPr/>
        </p:nvSpPr>
        <p:spPr bwMode="auto">
          <a:xfrm>
            <a:off x="457200" y="47244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 dirty="0"/>
              <a:t>Tuan </a:t>
            </a:r>
            <a:r>
              <a:rPr lang="en-US" sz="1400" dirty="0" smtClean="0"/>
              <a:t>Duong</a:t>
            </a:r>
          </a:p>
          <a:p>
            <a:r>
              <a:rPr lang="pl-PL" sz="1400" kern="0" dirty="0" smtClean="0"/>
              <a:t>http://pingo.edu.vn/tuan-duong/</a:t>
            </a:r>
            <a:endParaRPr lang="en-US" sz="1400" kern="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6" name="Text Placeholder 10"/>
          <p:cNvSpPr txBox="1">
            <a:spLocks/>
          </p:cNvSpPr>
          <p:nvPr/>
        </p:nvSpPr>
        <p:spPr>
          <a:xfrm>
            <a:off x="457200" y="5067300"/>
            <a:ext cx="4648200" cy="8001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sz="1600" kern="0" dirty="0">
              <a:latin typeface="+mn-lt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F10FC7-09C4-4479-99A5-0133F346C89C}" type="slidenum">
              <a:rPr lang="es-ES" smtClean="0"/>
              <a:pPr>
                <a:defRPr/>
              </a:pPr>
              <a:t>1</a:t>
            </a:fld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fopen</a:t>
            </a:r>
            <a:r>
              <a:rPr lang="en-US" dirty="0" smtClean="0"/>
              <a:t>() function is used to open files in PHP.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94543657"/>
              </p:ext>
            </p:extLst>
          </p:nvPr>
        </p:nvGraphicFramePr>
        <p:xfrm>
          <a:off x="1524000" y="3839389"/>
          <a:ext cx="6096000" cy="9448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&lt;?</a:t>
                      </a:r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php</a:t>
                      </a:r>
                      <a:endParaRPr lang="en-US" sz="1400" b="1" cap="none" spc="0" dirty="0" smtClean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$file = </a:t>
                      </a:r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fopen</a:t>
                      </a:r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("</a:t>
                      </a:r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welcome.txt</a:t>
                      </a:r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", "r") or exit("Unable to open file!");</a:t>
                      </a:r>
                    </a:p>
                    <a:p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fclose</a:t>
                      </a:r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($file);</a:t>
                      </a:r>
                      <a:endParaRPr lang="en-US" sz="1400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516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11</a:t>
            </a:fld>
            <a:endParaRPr lang="es-E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35356" r="41481" b="30972"/>
          <a:stretch>
            <a:fillRect/>
          </a:stretch>
        </p:blipFill>
        <p:spPr bwMode="auto">
          <a:xfrm>
            <a:off x="1238250" y="2438400"/>
            <a:ext cx="66865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12</a:t>
            </a:fld>
            <a:endParaRPr lang="es-E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37040" r="42428" b="36022"/>
          <a:stretch>
            <a:fillRect/>
          </a:stretch>
        </p:blipFill>
        <p:spPr bwMode="auto">
          <a:xfrm>
            <a:off x="762000" y="2438400"/>
            <a:ext cx="7543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From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fgets</a:t>
            </a:r>
            <a:r>
              <a:rPr lang="en-US" dirty="0" smtClean="0"/>
              <a:t>() function is used to read a single line from a file.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4232012"/>
              </p:ext>
            </p:extLst>
          </p:nvPr>
        </p:nvGraphicFramePr>
        <p:xfrm>
          <a:off x="1524000" y="3508331"/>
          <a:ext cx="6096000" cy="17983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&lt;?</a:t>
                      </a:r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php</a:t>
                      </a:r>
                      <a:endParaRPr lang="en-US" sz="1400" b="1" cap="none" spc="0" dirty="0" smtClean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$file = </a:t>
                      </a:r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fopen</a:t>
                      </a:r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("</a:t>
                      </a:r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welcome.txt</a:t>
                      </a:r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", "r") or exit("Unable to open file!");</a:t>
                      </a:r>
                    </a:p>
                    <a:p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//Output a line of the file until the end is reached</a:t>
                      </a:r>
                    </a:p>
                    <a:p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while (!</a:t>
                      </a:r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feof</a:t>
                      </a:r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($file)) {</a:t>
                      </a:r>
                    </a:p>
                    <a:p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	echo </a:t>
                      </a:r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fgets</a:t>
                      </a:r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($file). "&lt;</a:t>
                      </a:r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br</a:t>
                      </a:r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&gt;";</a:t>
                      </a:r>
                    </a:p>
                    <a:p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}</a:t>
                      </a:r>
                    </a:p>
                    <a:p>
                      <a:r>
                        <a:rPr lang="en-US" sz="1400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fclose</a:t>
                      </a:r>
                      <a:r>
                        <a:rPr lang="en-US" sz="1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($file);</a:t>
                      </a:r>
                      <a:endParaRPr lang="en-US" sz="1400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5454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14</a:t>
            </a:fld>
            <a:endParaRPr lang="es-E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40407" r="42428" b="25921"/>
          <a:stretch>
            <a:fillRect/>
          </a:stretch>
        </p:blipFill>
        <p:spPr bwMode="auto">
          <a:xfrm>
            <a:off x="1371600" y="2362200"/>
            <a:ext cx="637032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15</a:t>
            </a:fld>
            <a:endParaRPr lang="es-E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37039" r="39588" b="25921"/>
          <a:stretch>
            <a:fillRect/>
          </a:stretch>
        </p:blipFill>
        <p:spPr bwMode="auto">
          <a:xfrm>
            <a:off x="685800" y="1981200"/>
            <a:ext cx="781396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16</a:t>
            </a:fld>
            <a:endParaRPr lang="es-E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40407" r="39588" b="24974"/>
          <a:stretch>
            <a:fillRect/>
          </a:stretch>
        </p:blipFill>
        <p:spPr bwMode="auto">
          <a:xfrm>
            <a:off x="381000" y="1981200"/>
            <a:ext cx="836022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17</a:t>
            </a:fld>
            <a:endParaRPr lang="es-E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40407" r="41481" b="25921"/>
          <a:stretch>
            <a:fillRect/>
          </a:stretch>
        </p:blipFill>
        <p:spPr bwMode="auto">
          <a:xfrm>
            <a:off x="228600" y="1879600"/>
            <a:ext cx="8629650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Open shortcuts…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18</a:t>
            </a:fld>
            <a:endParaRPr lang="es-E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37040" r="40534" b="27604"/>
          <a:stretch>
            <a:fillRect/>
          </a:stretch>
        </p:blipFill>
        <p:spPr bwMode="auto">
          <a:xfrm>
            <a:off x="457200" y="1981200"/>
            <a:ext cx="8229600" cy="3756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</a:t>
            </a:r>
            <a:r>
              <a:rPr lang="en-US" dirty="0" err="1" smtClean="0"/>
              <a:t>php</a:t>
            </a:r>
            <a:r>
              <a:rPr lang="en-US" dirty="0" smtClean="0"/>
              <a:t> to write to a text file. The </a:t>
            </a:r>
            <a:r>
              <a:rPr lang="en-US" dirty="0" err="1" smtClean="0"/>
              <a:t>fwrite</a:t>
            </a:r>
            <a:r>
              <a:rPr lang="en-US" dirty="0" smtClean="0"/>
              <a:t> function allows data to be written to any type of file.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2577612"/>
              </p:ext>
            </p:extLst>
          </p:nvPr>
        </p:nvGraphicFramePr>
        <p:xfrm>
          <a:off x="1524000" y="3595949"/>
          <a:ext cx="6096000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myFile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"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testFile.txt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fh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fopen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myFile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, 'w') or die("can't open file");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stringData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"Kabul is the capital\n";</a:t>
                      </a: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fwrite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fh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, 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stringData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);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stringData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"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Samangan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is a province\n";</a:t>
                      </a: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fwrite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fh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, 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stringData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);</a:t>
                      </a: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fclose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fh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);</a:t>
                      </a:r>
                      <a:endParaRPr lang="en-US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27952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 –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Creating a File</a:t>
            </a:r>
          </a:p>
          <a:p>
            <a:r>
              <a:rPr lang="en-US" dirty="0" smtClean="0"/>
              <a:t>Opening a File</a:t>
            </a:r>
          </a:p>
          <a:p>
            <a:r>
              <a:rPr lang="en-US" dirty="0" smtClean="0"/>
              <a:t>Reading From a File</a:t>
            </a:r>
          </a:p>
          <a:p>
            <a:r>
              <a:rPr lang="en-US" dirty="0" smtClean="0"/>
              <a:t>Writing to File</a:t>
            </a:r>
          </a:p>
          <a:p>
            <a:r>
              <a:rPr lang="en-US" dirty="0" smtClean="0"/>
              <a:t>Removing File</a:t>
            </a:r>
          </a:p>
          <a:p>
            <a:r>
              <a:rPr lang="en-US" dirty="0" smtClean="0"/>
              <a:t>Appending Data</a:t>
            </a:r>
          </a:p>
          <a:p>
            <a:r>
              <a:rPr lang="en-US" dirty="0" smtClean="0"/>
              <a:t>File Locking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6759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File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20</a:t>
            </a:fld>
            <a:endParaRPr lang="es-E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37040" r="40534" b="34339"/>
          <a:stretch>
            <a:fillRect/>
          </a:stretch>
        </p:blipFill>
        <p:spPr bwMode="auto">
          <a:xfrm>
            <a:off x="533400" y="2362200"/>
            <a:ext cx="8041341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PHP you delete files by calling the unlink function.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05600871"/>
              </p:ext>
            </p:extLst>
          </p:nvPr>
        </p:nvGraphicFramePr>
        <p:xfrm>
          <a:off x="1524000" y="3263539"/>
          <a:ext cx="6096000" cy="6400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myFile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"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testFile.txt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unlink($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myFile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);</a:t>
                      </a:r>
                      <a:endParaRPr lang="en-US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45854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Appending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657110708"/>
              </p:ext>
            </p:extLst>
          </p:nvPr>
        </p:nvGraphicFramePr>
        <p:xfrm>
          <a:off x="457200" y="1890891"/>
          <a:ext cx="8229600" cy="201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22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myFile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"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testFile.txt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fh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fopen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myFile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, 'a') or die("can't open file");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stringData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"New Stuff 1\n";</a:t>
                      </a: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fwrite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fh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, 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stringData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);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stringData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"New Stuff 2\n";</a:t>
                      </a: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fwrite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fh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, 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stringData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);</a:t>
                      </a: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fclose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fh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);</a:t>
                      </a:r>
                      <a:endParaRPr lang="en-US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772190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key problem with file system operations is the situation you are in if two scripts attempt to write to a file at the same time. 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fopen</a:t>
            </a:r>
            <a:r>
              <a:rPr lang="en-US" dirty="0" smtClean="0"/>
              <a:t>() function, when called on a file, does not stop that same file from being opened by another script.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58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Locking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LOCK_SH to acquire a shared lock (reader).</a:t>
            </a:r>
          </a:p>
          <a:p>
            <a:r>
              <a:rPr lang="en-US" dirty="0" smtClean="0"/>
              <a:t>LOCK_EX to acquire an exclusive lock (writer).</a:t>
            </a:r>
          </a:p>
          <a:p>
            <a:r>
              <a:rPr lang="en-US" dirty="0" smtClean="0"/>
              <a:t>LOCK_UN to release a lock (shared or exclusive).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709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Locking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57955191"/>
              </p:ext>
            </p:extLst>
          </p:nvPr>
        </p:nvGraphicFramePr>
        <p:xfrm>
          <a:off x="1403648" y="2276872"/>
          <a:ext cx="6096000" cy="2834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fp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fopen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 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filename,"w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"); // open it for WRITING ("w")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if (flock($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fp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, LOCK_EX)) {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   // do your file writes here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   flock($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fp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, LOCK_UN); // unlock the file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} else {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   // flock() returned false, no lock obtained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   print "Could not lock $filename!\n";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}</a:t>
                      </a:r>
                      <a:endParaRPr lang="en-US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914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Uploading Files via an HTML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PHP, it is possible to upload files to the server.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88516146"/>
              </p:ext>
            </p:extLst>
          </p:nvPr>
        </p:nvGraphicFramePr>
        <p:xfrm>
          <a:off x="1524000" y="2772411"/>
          <a:ext cx="6096000" cy="365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&lt;!DOCTYPE html&gt;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&lt;html&gt;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&lt;body&gt;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&lt;form action="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upload.php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 method="post"</a:t>
                      </a: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enctype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="multipart/form-data"&gt;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&lt;label for="file"&gt;Filename:&lt;/label&gt;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&lt;input type="file" name="file" id="file"&gt;&lt;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br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&gt;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&lt;input type="submit" name="submit" value="Submit"&gt;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&lt;/form&gt;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&lt;/body&gt;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&lt;/html&gt;</a:t>
                      </a:r>
                      <a:endParaRPr lang="en-US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28079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1008112"/>
          </a:xfrm>
        </p:spPr>
        <p:txBody>
          <a:bodyPr/>
          <a:lstStyle/>
          <a:p>
            <a:r>
              <a:rPr lang="en-US" dirty="0" smtClean="0"/>
              <a:t>Uploading Files via an HTML Form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950189"/>
              </p:ext>
            </p:extLst>
          </p:nvPr>
        </p:nvGraphicFramePr>
        <p:xfrm>
          <a:off x="457200" y="2059185"/>
          <a:ext cx="8229600" cy="3108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229600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&lt;?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php</a:t>
                      </a:r>
                      <a:endParaRPr lang="es-ES_tradnl" b="1" cap="none" spc="0" dirty="0" smtClean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if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($_FILES["file"]["error"] &gt; 0) {</a:t>
                      </a:r>
                    </a:p>
                    <a:p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   echo "Error: " . $_FILES["file"]["error"] . "&lt;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br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&gt;";</a:t>
                      </a:r>
                    </a:p>
                    <a:p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} 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else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{</a:t>
                      </a:r>
                    </a:p>
                    <a:p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   echo "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Upload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: " . $_FILES["file"]["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name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"] . "&lt;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br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&gt;";</a:t>
                      </a:r>
                    </a:p>
                    <a:p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   echo "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: " . $_FILES["file"]["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"] . "&lt;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br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&gt;";</a:t>
                      </a:r>
                    </a:p>
                    <a:p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   echo "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Size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: " . ($_FILES["file"]["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size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"] / 1024) . " kB&lt;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br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&gt;";</a:t>
                      </a:r>
                    </a:p>
                    <a:p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   echo "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Stored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in: " . $_FILES["file"]["</a:t>
                      </a:r>
                      <a:r>
                        <a:rPr lang="es-ES_tradnl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tmp_name</a:t>
                      </a:r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"];</a:t>
                      </a:r>
                    </a:p>
                    <a:p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}</a:t>
                      </a:r>
                    </a:p>
                    <a:p>
                      <a:r>
                        <a:rPr lang="es-ES_tradnl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?&gt;</a:t>
                      </a:r>
                      <a:endParaRPr lang="en-US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34266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/>
          <a:lstStyle/>
          <a:p>
            <a:r>
              <a:rPr lang="en-US" dirty="0" smtClean="0"/>
              <a:t>Uploading Files via an HTML Form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71281574"/>
              </p:ext>
            </p:extLst>
          </p:nvPr>
        </p:nvGraphicFramePr>
        <p:xfrm>
          <a:off x="457200" y="3102890"/>
          <a:ext cx="8229600" cy="1463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22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latin typeface="Courier New"/>
                          <a:cs typeface="Courier New"/>
                        </a:rPr>
                        <a:t>; Maximum allowed size for uploaded files.</a:t>
                      </a:r>
                    </a:p>
                    <a:p>
                      <a:r>
                        <a:rPr lang="en-US" b="0" dirty="0" err="1" smtClean="0">
                          <a:latin typeface="Courier New"/>
                          <a:cs typeface="Courier New"/>
                        </a:rPr>
                        <a:t>upload_max_filesize</a:t>
                      </a:r>
                      <a:r>
                        <a:rPr lang="en-US" b="0" dirty="0" smtClean="0">
                          <a:latin typeface="Courier New"/>
                          <a:cs typeface="Courier New"/>
                        </a:rPr>
                        <a:t> = 40M</a:t>
                      </a:r>
                    </a:p>
                    <a:p>
                      <a:endParaRPr lang="en-US" b="0" dirty="0" smtClean="0">
                        <a:latin typeface="Courier New"/>
                        <a:cs typeface="Courier New"/>
                      </a:endParaRPr>
                    </a:p>
                    <a:p>
                      <a:r>
                        <a:rPr lang="en-US" b="0" dirty="0" smtClean="0">
                          <a:latin typeface="Courier New"/>
                          <a:cs typeface="Courier New"/>
                        </a:rPr>
                        <a:t>; Must be greater than or equal to </a:t>
                      </a:r>
                      <a:r>
                        <a:rPr lang="en-US" b="0" dirty="0" err="1" smtClean="0">
                          <a:latin typeface="Courier New"/>
                          <a:cs typeface="Courier New"/>
                        </a:rPr>
                        <a:t>upload_max_filesize</a:t>
                      </a:r>
                      <a:endParaRPr lang="en-US" b="0" dirty="0" smtClean="0">
                        <a:latin typeface="Courier New"/>
                        <a:cs typeface="Courier New"/>
                      </a:endParaRPr>
                    </a:p>
                    <a:p>
                      <a:r>
                        <a:rPr lang="en-US" b="0" dirty="0" err="1" smtClean="0">
                          <a:latin typeface="Courier New"/>
                          <a:cs typeface="Courier New"/>
                        </a:rPr>
                        <a:t>post_max_size</a:t>
                      </a:r>
                      <a:r>
                        <a:rPr lang="en-US" b="0" dirty="0" smtClean="0">
                          <a:latin typeface="Courier New"/>
                          <a:cs typeface="Courier New"/>
                        </a:rPr>
                        <a:t> = 40M</a:t>
                      </a:r>
                      <a:endParaRPr lang="en-US" b="0" dirty="0"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51161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29</a:t>
            </a:fld>
            <a:endParaRPr lang="es-ES" dirty="0"/>
          </a:p>
        </p:txBody>
      </p:sp>
      <p:pic>
        <p:nvPicPr>
          <p:cNvPr id="1126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23270" b="4804"/>
          <a:stretch>
            <a:fillRect/>
          </a:stretch>
        </p:blipFill>
        <p:spPr bwMode="auto">
          <a:xfrm>
            <a:off x="762000" y="1970925"/>
            <a:ext cx="7543800" cy="374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-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Uploading Files via an HTML Form</a:t>
            </a:r>
          </a:p>
          <a:p>
            <a:r>
              <a:rPr lang="en-US" dirty="0" smtClean="0"/>
              <a:t>More File Functions</a:t>
            </a:r>
          </a:p>
          <a:p>
            <a:r>
              <a:rPr lang="en-US" dirty="0" smtClean="0"/>
              <a:t>Directory Functions</a:t>
            </a:r>
          </a:p>
          <a:p>
            <a:r>
              <a:rPr lang="en-US" dirty="0" smtClean="0"/>
              <a:t>Getting a Directory Listing</a:t>
            </a:r>
          </a:p>
        </p:txBody>
      </p:sp>
    </p:spTree>
    <p:extLst>
      <p:ext uri="{BB962C8B-B14F-4D97-AF65-F5344CB8AC3E}">
        <p14:creationId xmlns:p14="http://schemas.microsoft.com/office/powerpoint/2010/main" xmlns="" val="10341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Directory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30</a:t>
            </a:fld>
            <a:endParaRPr lang="es-E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4977" t="38723" r="40534" b="25921"/>
          <a:stretch>
            <a:fillRect/>
          </a:stretch>
        </p:blipFill>
        <p:spPr bwMode="auto">
          <a:xfrm>
            <a:off x="609600" y="2057400"/>
            <a:ext cx="7844971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</a:t>
            </a:r>
            <a:r>
              <a:rPr lang="en-US" dirty="0" err="1" smtClean="0"/>
              <a:t>candir</a:t>
            </a:r>
            <a:r>
              <a:rPr lang="en-US" dirty="0" smtClean="0"/>
              <a:t>()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g</a:t>
            </a:r>
            <a:r>
              <a:rPr lang="en-US" dirty="0" err="1" smtClean="0"/>
              <a:t>etcwd</a:t>
            </a:r>
            <a:r>
              <a:rPr lang="en-US" dirty="0" smtClean="0"/>
              <a:t>()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45899674"/>
              </p:ext>
            </p:extLst>
          </p:nvPr>
        </p:nvGraphicFramePr>
        <p:xfrm>
          <a:off x="1524000" y="2452665"/>
          <a:ext cx="6096000" cy="914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&lt;?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php</a:t>
                      </a:r>
                      <a:endParaRPr lang="en-US" b="1" cap="none" spc="0" dirty="0" smtClean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var_dump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scandir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(”projects"));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?&gt;</a:t>
                      </a:r>
                      <a:endParaRPr lang="en-US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03677672"/>
              </p:ext>
            </p:extLst>
          </p:nvPr>
        </p:nvGraphicFramePr>
        <p:xfrm>
          <a:off x="1524000" y="5053580"/>
          <a:ext cx="6096000" cy="9144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&lt;?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php</a:t>
                      </a:r>
                      <a:endParaRPr lang="en-US" b="1" cap="none" spc="0" dirty="0" smtClean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echo 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getcwd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();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?&gt;</a:t>
                      </a:r>
                      <a:endParaRPr lang="en-US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23113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Directory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hdir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chdir</a:t>
            </a:r>
            <a:r>
              <a:rPr lang="en-US" dirty="0" smtClean="0"/>
              <a:t>() function changes the current directory to the specified directory.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16205545"/>
              </p:ext>
            </p:extLst>
          </p:nvPr>
        </p:nvGraphicFramePr>
        <p:xfrm>
          <a:off x="1524000" y="3753123"/>
          <a:ext cx="6096000" cy="2286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&lt;?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php</a:t>
                      </a:r>
                      <a:endParaRPr lang="en-US" b="1" cap="none" spc="0" dirty="0" smtClean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//Get current directory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echo 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getcwd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();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echo "&lt;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br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/&gt;";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//Change to the images directory</a:t>
                      </a: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chdir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(”projects");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echo "&lt;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br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/&gt;";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echo 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getcwd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();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93836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File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php.net</a:t>
            </a:r>
            <a:r>
              <a:rPr lang="en-US" dirty="0"/>
              <a:t>/manual/en/</a:t>
            </a:r>
            <a:r>
              <a:rPr lang="en-US" dirty="0" err="1"/>
              <a:t>ref.filesystem.php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57390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en-US" sz="2800" dirty="0" err="1" smtClean="0">
                <a:effectLst/>
              </a:rPr>
              <a:t>Timezones</a:t>
            </a:r>
            <a:endParaRPr lang="en-US" sz="2800" dirty="0" smtClean="0">
              <a:effectLst/>
            </a:endParaRPr>
          </a:p>
          <a:p>
            <a:pPr lvl="1"/>
            <a:r>
              <a:rPr lang="en-US" sz="2200" dirty="0" smtClean="0"/>
              <a:t>Most places have whole-hour </a:t>
            </a:r>
            <a:r>
              <a:rPr lang="en-US" sz="2200" dirty="0" err="1" smtClean="0"/>
              <a:t>timezone</a:t>
            </a:r>
            <a:r>
              <a:rPr lang="en-US" sz="2200" dirty="0" smtClean="0"/>
              <a:t> offset</a:t>
            </a:r>
          </a:p>
          <a:p>
            <a:pPr lvl="1"/>
            <a:r>
              <a:rPr lang="en-US" sz="2200" dirty="0"/>
              <a:t>Some places change </a:t>
            </a:r>
            <a:r>
              <a:rPr lang="en-US" sz="2200" dirty="0" err="1"/>
              <a:t>timezones</a:t>
            </a:r>
            <a:r>
              <a:rPr lang="en-US" sz="2200" dirty="0"/>
              <a:t> during the year</a:t>
            </a:r>
          </a:p>
          <a:p>
            <a:pPr lvl="1"/>
            <a:r>
              <a:rPr lang="en-US" sz="2200" dirty="0" smtClean="0"/>
              <a:t>One identifier can mean different zones: PST (Pacific Standard, Pakistan Standard Time), EST (Eastern Standard Time – USA, Eastern Standard Time – Australia, Eastern Brazil Standard Time)</a:t>
            </a:r>
          </a:p>
          <a:p>
            <a:pPr lvl="1"/>
            <a:r>
              <a:rPr lang="en-US" sz="2200" dirty="0" smtClean="0"/>
              <a:t>Bundled </a:t>
            </a:r>
            <a:r>
              <a:rPr lang="en-US" sz="2200" dirty="0" err="1" smtClean="0"/>
              <a:t>timezone</a:t>
            </a:r>
            <a:r>
              <a:rPr lang="en-US" sz="2200" dirty="0" smtClean="0"/>
              <a:t> database with 564 zones</a:t>
            </a:r>
          </a:p>
          <a:p>
            <a:pPr lvl="1"/>
            <a:r>
              <a:rPr lang="en-US" sz="2200" dirty="0" smtClean="0"/>
              <a:t>Not dependent on </a:t>
            </a:r>
            <a:r>
              <a:rPr lang="en-US" sz="2200" dirty="0" err="1" smtClean="0"/>
              <a:t>timezone</a:t>
            </a:r>
            <a:r>
              <a:rPr lang="en-US" sz="2200" dirty="0" smtClean="0"/>
              <a:t> abbreviation	</a:t>
            </a:r>
          </a:p>
          <a:p>
            <a:pPr lvl="1"/>
            <a:r>
              <a:rPr lang="en-US" sz="2200" dirty="0" err="1" smtClean="0"/>
              <a:t>Timezones</a:t>
            </a:r>
            <a:r>
              <a:rPr lang="en-US" sz="2200" dirty="0" smtClean="0"/>
              <a:t> have the format: Continent/Location or Continent/Location/</a:t>
            </a:r>
            <a:r>
              <a:rPr lang="en-US" sz="2200" dirty="0" err="1" smtClean="0"/>
              <a:t>Sublocation</a:t>
            </a:r>
            <a:r>
              <a:rPr lang="en-US" sz="2200" dirty="0" smtClean="0"/>
              <a:t>. Ex: Europe/Amsterdam, America/Indiana/Knox</a:t>
            </a:r>
          </a:p>
        </p:txBody>
      </p:sp>
    </p:spTree>
    <p:extLst>
      <p:ext uri="{BB962C8B-B14F-4D97-AF65-F5344CB8AC3E}">
        <p14:creationId xmlns:p14="http://schemas.microsoft.com/office/powerpoint/2010/main" xmlns="" val="3046787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en-US" sz="2800" dirty="0" err="1" smtClean="0">
                <a:effectLst/>
              </a:rPr>
              <a:t>Timezones</a:t>
            </a:r>
            <a:endParaRPr lang="en-US" sz="2800" dirty="0" smtClean="0">
              <a:effectLst/>
            </a:endParaRPr>
          </a:p>
          <a:p>
            <a:pPr lvl="1"/>
            <a:r>
              <a:rPr lang="en-US" sz="2200" dirty="0" smtClean="0"/>
              <a:t>An updated database is released about 20 times a year</a:t>
            </a:r>
          </a:p>
          <a:p>
            <a:pPr lvl="1"/>
            <a:r>
              <a:rPr lang="en-US" sz="2200" dirty="0" smtClean="0"/>
              <a:t>Some of changes are very sudden.</a:t>
            </a:r>
          </a:p>
          <a:p>
            <a:pPr lvl="1"/>
            <a:r>
              <a:rPr lang="en-US" sz="2200" dirty="0" smtClean="0"/>
              <a:t>PHP releases will therefore often have an outdated version</a:t>
            </a:r>
          </a:p>
          <a:p>
            <a:pPr lvl="1"/>
            <a:r>
              <a:rPr lang="en-US" sz="2200" dirty="0" smtClean="0"/>
              <a:t>Can be updated frequently using PECL (PHP Extension Community Library) extension.</a:t>
            </a:r>
          </a:p>
        </p:txBody>
      </p:sp>
    </p:spTree>
    <p:extLst>
      <p:ext uri="{BB962C8B-B14F-4D97-AF65-F5344CB8AC3E}">
        <p14:creationId xmlns:p14="http://schemas.microsoft.com/office/powerpoint/2010/main" xmlns="" val="459567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Timezones</a:t>
            </a:r>
            <a:endParaRPr lang="en-US" dirty="0"/>
          </a:p>
        </p:txBody>
      </p:sp>
      <p:pic>
        <p:nvPicPr>
          <p:cNvPr id="4" name="Content Placeholder 3" descr="timezo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11" r="3911"/>
          <a:stretch>
            <a:fillRect/>
          </a:stretch>
        </p:blipFill>
        <p:spPr>
          <a:xfrm>
            <a:off x="457200" y="1557338"/>
            <a:ext cx="8229600" cy="4525962"/>
          </a:xfrm>
        </p:spPr>
      </p:pic>
    </p:spTree>
    <p:extLst>
      <p:ext uri="{BB962C8B-B14F-4D97-AF65-F5344CB8AC3E}">
        <p14:creationId xmlns:p14="http://schemas.microsoft.com/office/powerpoint/2010/main" xmlns="" val="3778587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en-US" sz="2800" dirty="0" smtClean="0">
                <a:effectLst/>
              </a:rPr>
              <a:t>Timestamp</a:t>
            </a:r>
          </a:p>
          <a:p>
            <a:pPr lvl="1"/>
            <a:r>
              <a:rPr lang="en-US" sz="2400" dirty="0" smtClean="0"/>
              <a:t>Unix time (as know as POSIX time or Epoch time)</a:t>
            </a:r>
            <a:endParaRPr lang="en-US" sz="2400" dirty="0" smtClean="0">
              <a:effectLst/>
            </a:endParaRPr>
          </a:p>
          <a:p>
            <a:pPr lvl="1"/>
            <a:r>
              <a:rPr lang="en-US" sz="2400" dirty="0" smtClean="0"/>
              <a:t>Defined as the number of seconds since midnight, January 1 1970.</a:t>
            </a:r>
          </a:p>
          <a:p>
            <a:pPr lvl="1"/>
            <a:r>
              <a:rPr lang="en-US" sz="2400" dirty="0" smtClean="0"/>
              <a:t>Using </a:t>
            </a:r>
            <a:r>
              <a:rPr lang="en-US" sz="2400" b="1" dirty="0" smtClean="0"/>
              <a:t>time</a:t>
            </a:r>
            <a:r>
              <a:rPr lang="en-US" sz="2400" dirty="0" smtClean="0"/>
              <a:t>() function to get current timestamp that is </a:t>
            </a:r>
            <a:r>
              <a:rPr lang="en-US" sz="2400" dirty="0" err="1" smtClean="0"/>
              <a:t>timezone</a:t>
            </a:r>
            <a:r>
              <a:rPr lang="en-US" sz="2400" dirty="0" smtClean="0"/>
              <a:t> independent.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3802074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date() -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effectLst/>
              </a:rPr>
              <a:t>d – day of the month with leading zero</a:t>
            </a:r>
          </a:p>
          <a:p>
            <a:r>
              <a:rPr lang="en-US" sz="2800" dirty="0" smtClean="0"/>
              <a:t>l – day of the week (Sunday, Monday)</a:t>
            </a:r>
          </a:p>
          <a:p>
            <a:r>
              <a:rPr lang="en-US" sz="2800" dirty="0" smtClean="0">
                <a:effectLst/>
              </a:rPr>
              <a:t>F – month (January, July)</a:t>
            </a:r>
          </a:p>
          <a:p>
            <a:r>
              <a:rPr lang="en-US" sz="2800" dirty="0" smtClean="0"/>
              <a:t>m – month with leading zero</a:t>
            </a:r>
          </a:p>
          <a:p>
            <a:r>
              <a:rPr lang="en-US" sz="2800" dirty="0" smtClean="0"/>
              <a:t>Y – four-digit year</a:t>
            </a:r>
          </a:p>
          <a:p>
            <a:r>
              <a:rPr lang="en-US" sz="2800" dirty="0" smtClean="0"/>
              <a:t>h – twelve hour format with leading zero</a:t>
            </a:r>
          </a:p>
          <a:p>
            <a:r>
              <a:rPr lang="en-US" sz="2800" dirty="0" err="1" smtClean="0"/>
              <a:t>i</a:t>
            </a:r>
            <a:r>
              <a:rPr lang="en-US" sz="2800" dirty="0" smtClean="0"/>
              <a:t> – minutes with leading zero</a:t>
            </a:r>
          </a:p>
          <a:p>
            <a:r>
              <a:rPr lang="en-US" sz="2800" dirty="0" smtClean="0"/>
              <a:t>s – seconds with leading zero</a:t>
            </a:r>
          </a:p>
          <a:p>
            <a:r>
              <a:rPr lang="en-US" sz="2800" dirty="0" smtClean="0"/>
              <a:t>a – am/pm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3592395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date() – when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$when: Unix timestamp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&lt;?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php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"Current default date and time: " . date("Y-m-d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H:i:s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", time());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date_default_timezone_set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("Asia/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Ho_Chi_Minh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");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"&lt;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/&gt;";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"Date and time in Ho Chi Minh: " . date("Y-m-d </a:t>
            </a:r>
            <a:r>
              <a:rPr lang="en-US" sz="2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H:i:s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", time());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&gt;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668349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 </a:t>
            </a:r>
            <a:r>
              <a:rPr lang="en-US" dirty="0" smtClean="0"/>
              <a:t>– </a:t>
            </a:r>
            <a:r>
              <a:rPr lang="en-US" dirty="0" err="1" smtClean="0"/>
              <a:t>Datetime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err="1" smtClean="0"/>
              <a:t>Timezones</a:t>
            </a:r>
            <a:endParaRPr lang="en-US" dirty="0" smtClean="0"/>
          </a:p>
          <a:p>
            <a:r>
              <a:rPr lang="en-US" dirty="0" smtClean="0"/>
              <a:t>date($format, $when)</a:t>
            </a:r>
          </a:p>
          <a:p>
            <a:r>
              <a:rPr lang="en-US" dirty="0" err="1" smtClean="0"/>
              <a:t>strtotime</a:t>
            </a:r>
            <a:r>
              <a:rPr lang="en-US" dirty="0" smtClean="0"/>
              <a:t>($when)</a:t>
            </a:r>
          </a:p>
        </p:txBody>
      </p:sp>
    </p:spTree>
    <p:extLst>
      <p:ext uri="{BB962C8B-B14F-4D97-AF65-F5344CB8AC3E}">
        <p14:creationId xmlns:p14="http://schemas.microsoft.com/office/powerpoint/2010/main" xmlns="" val="99608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strtotime</a:t>
            </a:r>
            <a:r>
              <a:rPr lang="en-US" dirty="0" smtClean="0"/>
              <a:t>($when, </a:t>
            </a:r>
            <a:r>
              <a:rPr lang="en-US" i="1" dirty="0" smtClean="0"/>
              <a:t>optional</a:t>
            </a:r>
            <a:r>
              <a:rPr lang="en-US" dirty="0" smtClean="0"/>
              <a:t> $now)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$when</a:t>
            </a:r>
            <a:r>
              <a:rPr lang="en-US" sz="2800" dirty="0"/>
              <a:t>: Parse about any English textual </a:t>
            </a:r>
            <a:r>
              <a:rPr lang="en-US" sz="2800" dirty="0" err="1"/>
              <a:t>datetime</a:t>
            </a:r>
            <a:r>
              <a:rPr lang="en-US" sz="2800" dirty="0"/>
              <a:t> description into a Unix </a:t>
            </a:r>
            <a:r>
              <a:rPr lang="en-US" sz="2800" dirty="0" smtClean="0"/>
              <a:t>timestamp</a:t>
            </a:r>
          </a:p>
          <a:p>
            <a:pPr marL="0" indent="0">
              <a:buNone/>
            </a:pPr>
            <a:r>
              <a:rPr lang="en-US" sz="2800" dirty="0" smtClean="0"/>
              <a:t>$now: </a:t>
            </a:r>
            <a:r>
              <a:rPr lang="en-US" sz="2800" dirty="0"/>
              <a:t>(optional) The timestamp which is used as a base for the calculation of relative </a:t>
            </a:r>
            <a:r>
              <a:rPr lang="en-US" sz="2800" dirty="0" smtClean="0"/>
              <a:t>dates. 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&lt;?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php</a:t>
            </a:r>
            <a:endParaRPr lang="en-US" sz="19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strtotime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("now") . "&lt;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/&gt;";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strtotime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("10 September 2000") . "&lt;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/&gt;";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strtotime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("+1 day") . "&lt;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/&gt;";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strtotime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("+1 week") . "&lt;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/&gt;";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strtotime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("+1 week 2 days 4 hours 2 seconds") . "&lt;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/&gt;";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strtotime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("Next Thursday") . "&lt;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/&gt;";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echo 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strtotime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("Last Sunday") . "&lt;</a:t>
            </a:r>
            <a:r>
              <a:rPr lang="en-US" sz="19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br</a:t>
            </a: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/&gt;";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9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?&gt;</a:t>
            </a:r>
            <a:endParaRPr lang="en-US" sz="1900" dirty="0" smtClean="0"/>
          </a:p>
        </p:txBody>
      </p:sp>
    </p:spTree>
    <p:extLst>
      <p:ext uri="{BB962C8B-B14F-4D97-AF65-F5344CB8AC3E}">
        <p14:creationId xmlns:p14="http://schemas.microsoft.com/office/powerpoint/2010/main" xmlns="" val="1779584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792" y="152400"/>
            <a:ext cx="7086600" cy="838200"/>
          </a:xfrm>
        </p:spPr>
        <p:txBody>
          <a:bodyPr/>
          <a:lstStyle/>
          <a:p>
            <a:pPr algn="ctr">
              <a:defRPr/>
            </a:pPr>
            <a:r>
              <a:rPr dirty="0"/>
              <a:t>PHP </a:t>
            </a:r>
            <a:r>
              <a:rPr dirty="0" smtClean="0"/>
              <a:t>Basics - Strings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5</a:t>
            </a:fld>
            <a:endParaRPr lang="es-E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37039" r="40534" b="30972"/>
          <a:stretch>
            <a:fillRect/>
          </a:stretch>
        </p:blipFill>
        <p:spPr bwMode="auto">
          <a:xfrm>
            <a:off x="609600" y="2282688"/>
            <a:ext cx="7756356" cy="320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Manipulating files is a basic necessity for serious programmers and PHP gives you a great deal of tools for </a:t>
            </a:r>
            <a:r>
              <a:rPr lang="en-US" b="1" dirty="0" smtClean="0"/>
              <a:t>creating</a:t>
            </a:r>
            <a:r>
              <a:rPr lang="en-US" dirty="0" smtClean="0"/>
              <a:t>, </a:t>
            </a:r>
            <a:r>
              <a:rPr lang="en-US" b="1" dirty="0" smtClean="0"/>
              <a:t>uploading</a:t>
            </a:r>
            <a:r>
              <a:rPr lang="en-US" dirty="0" smtClean="0"/>
              <a:t>, and </a:t>
            </a:r>
            <a:r>
              <a:rPr lang="en-US" b="1" dirty="0" smtClean="0"/>
              <a:t>editing</a:t>
            </a:r>
            <a:r>
              <a:rPr lang="en-US" dirty="0" smtClean="0"/>
              <a:t> files. </a:t>
            </a:r>
          </a:p>
          <a:p>
            <a:r>
              <a:rPr lang="en-US" dirty="0" smtClean="0"/>
              <a:t>This is one of the most fundamental subjects of server side programming in general. Files are used in web applications of all sizes.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94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PHP the </a:t>
            </a:r>
            <a:r>
              <a:rPr lang="en-US" dirty="0" err="1" smtClean="0"/>
              <a:t>fopen</a:t>
            </a:r>
            <a:r>
              <a:rPr lang="en-US" dirty="0" smtClean="0"/>
              <a:t> function is used to open files. However, it can also create a file if it does not find the file specified in the function call. So if you use </a:t>
            </a:r>
            <a:r>
              <a:rPr lang="en-US" dirty="0" err="1" smtClean="0"/>
              <a:t>fopen</a:t>
            </a:r>
            <a:r>
              <a:rPr lang="en-US" dirty="0" smtClean="0"/>
              <a:t> on a file that does not exist, it will create it, given that you open the file for writing or appending.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24931607"/>
              </p:ext>
            </p:extLst>
          </p:nvPr>
        </p:nvGraphicFramePr>
        <p:xfrm>
          <a:off x="1475656" y="5085184"/>
          <a:ext cx="6096000" cy="1188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9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ourFileName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"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testFile.txt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";</a:t>
                      </a:r>
                    </a:p>
                    <a:p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ourFileHandle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 = 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fopen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ourFileName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, 'w') or die("can't open file");</a:t>
                      </a:r>
                    </a:p>
                    <a:p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fclose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($</a:t>
                      </a:r>
                      <a:r>
                        <a:rPr lang="en-US" b="1" cap="none" spc="0" dirty="0" err="1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ourFileHandle</a:t>
                      </a:r>
                      <a:r>
                        <a:rPr lang="en-US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latin typeface="Courier New"/>
                          <a:cs typeface="Courier New"/>
                        </a:rPr>
                        <a:t>);</a:t>
                      </a:r>
                      <a:endParaRPr lang="en-US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Courier New"/>
                        <a:cs typeface="Courier New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7267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Operations Mode</a:t>
            </a:r>
            <a:endParaRPr lang="en-US" dirty="0"/>
          </a:p>
        </p:txBody>
      </p:sp>
      <p:pic>
        <p:nvPicPr>
          <p:cNvPr id="4" name="Content Placeholder 3" descr="file_modes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1534" b="-215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53787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a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514F7-C31D-46AF-8022-01AB14B75DFE}" type="slidenum">
              <a:rPr lang="es-ES" smtClean="0"/>
              <a:pPr>
                <a:defRPr/>
              </a:pPr>
              <a:t>9</a:t>
            </a:fld>
            <a:endParaRPr lang="es-E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923" t="37039" r="41481" b="25921"/>
          <a:stretch>
            <a:fillRect/>
          </a:stretch>
        </p:blipFill>
        <p:spPr bwMode="auto">
          <a:xfrm>
            <a:off x="817418" y="1981200"/>
            <a:ext cx="7564582" cy="369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9629</TotalTime>
  <Words>1423</Words>
  <Application>Microsoft Macintosh PowerPoint</Application>
  <PresentationFormat>On-screen Show (4:3)</PresentationFormat>
  <Paragraphs>225</Paragraphs>
  <Slides>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Diseño predeterminado</vt:lpstr>
      <vt:lpstr>Slide 1</vt:lpstr>
      <vt:lpstr>Contents – Files</vt:lpstr>
      <vt:lpstr>Contents - Files</vt:lpstr>
      <vt:lpstr>Contents – Datetime</vt:lpstr>
      <vt:lpstr>Introduction</vt:lpstr>
      <vt:lpstr>Introduction</vt:lpstr>
      <vt:lpstr>Creating a File</vt:lpstr>
      <vt:lpstr>File Operations Mode</vt:lpstr>
      <vt:lpstr>Open a File</vt:lpstr>
      <vt:lpstr>Opening a File</vt:lpstr>
      <vt:lpstr>Reading From a File</vt:lpstr>
      <vt:lpstr>Reading From a File</vt:lpstr>
      <vt:lpstr>Reading From a File</vt:lpstr>
      <vt:lpstr>Example</vt:lpstr>
      <vt:lpstr>Example</vt:lpstr>
      <vt:lpstr>Example</vt:lpstr>
      <vt:lpstr>Example</vt:lpstr>
      <vt:lpstr>File Open shortcuts…</vt:lpstr>
      <vt:lpstr>Writing to a File</vt:lpstr>
      <vt:lpstr>Other File Operations</vt:lpstr>
      <vt:lpstr>Removing File</vt:lpstr>
      <vt:lpstr>Appending Data</vt:lpstr>
      <vt:lpstr>File Locking</vt:lpstr>
      <vt:lpstr>File Locking</vt:lpstr>
      <vt:lpstr>File Locking</vt:lpstr>
      <vt:lpstr>Uploading Files via an HTML Form</vt:lpstr>
      <vt:lpstr>Uploading Files via an HTML Form</vt:lpstr>
      <vt:lpstr>Uploading Files via an HTML Form</vt:lpstr>
      <vt:lpstr>Directories</vt:lpstr>
      <vt:lpstr>Directory Example</vt:lpstr>
      <vt:lpstr>Directory Functions</vt:lpstr>
      <vt:lpstr>Directory Functions</vt:lpstr>
      <vt:lpstr>More File Functions</vt:lpstr>
      <vt:lpstr>Datetime</vt:lpstr>
      <vt:lpstr>Datetime</vt:lpstr>
      <vt:lpstr>Timezones</vt:lpstr>
      <vt:lpstr>Datetime</vt:lpstr>
      <vt:lpstr>date() - format</vt:lpstr>
      <vt:lpstr>date() – when</vt:lpstr>
      <vt:lpstr>strtotime($when, optional $now)</vt:lpstr>
      <vt:lpstr>PHP Basics - Strings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Administrator</cp:lastModifiedBy>
  <cp:revision>1270</cp:revision>
  <dcterms:created xsi:type="dcterms:W3CDTF">2010-05-23T14:28:12Z</dcterms:created>
  <dcterms:modified xsi:type="dcterms:W3CDTF">2015-01-12T10:23:23Z</dcterms:modified>
</cp:coreProperties>
</file>